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>
        <p:scale>
          <a:sx n="70" d="100"/>
          <a:sy n="70" d="100"/>
        </p:scale>
        <p:origin x="-522" y="1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C8F7B85-BC17-4AF0-9AF1-10F0FD82BDA5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25A4812-4499-4FC7-9C2D-539352F118E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174268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/>
              <a:t>ANGRIST, JOSHUA D. et EVANS, WILLIAM N. Children and Their Parents' Labor Supply: Evidence from Exogenous Variation in Family Size. </a:t>
            </a:r>
            <a:r>
              <a:rPr lang="en-US" i="1" dirty="0"/>
              <a:t>The American Economic Review</a:t>
            </a:r>
            <a:r>
              <a:rPr lang="en-US" dirty="0"/>
              <a:t>, 1998, vol. 88, no 3, p. 450-477.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25A4812-4499-4FC7-9C2D-539352F118EE}" type="slidenum">
              <a:rPr lang="fr-FR" smtClean="0"/>
              <a:t>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482694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07719282-DDBD-4C35-B8C0-7374A9F9751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xmlns="" id="{B71C625C-11C3-4685-AA06-2AFFD1AE196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xmlns="" id="{18EC9F2D-D346-46C8-B460-A3BAFB4585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xmlns="" id="{EA2DE1E4-6A53-4E46-B1EB-60D30BBF8E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xmlns="" id="{9FDEC3B6-A236-4E6A-96BF-8CBA1C6A3D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47624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D18684EC-B7B8-4DD3-965B-C05CC44220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xmlns="" id="{F5D52547-7603-4EA8-9986-FC2A0E1A20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xmlns="" id="{EA3A16F8-4F05-4D9F-95B2-6692B0DE13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xmlns="" id="{CC04B238-067C-4B21-956F-C999AE3FB9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xmlns="" id="{ACB584F7-58F6-4A72-8E8B-8E185D237C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015195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xmlns="" id="{896AD6FE-1243-4BCD-A15A-03A0471CC47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xmlns="" id="{BDED0E51-406B-4FBD-8313-3A3B36AECD7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xmlns="" id="{B990AE2A-AA04-4FA7-B1A5-6AABA6A0DB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xmlns="" id="{828601F6-E509-4C4E-A8DD-BA68E1CD7C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xmlns="" id="{9509B1D0-925B-4C68-98DA-A4C93753BF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177467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C5E8D40F-25FD-4421-B845-86FCF37495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xmlns="" id="{88F4E287-DC58-4278-B939-0F29D9B6AC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xmlns="" id="{905C92EC-3194-467D-8096-8EB4585E5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xmlns="" id="{C77C4BD8-AC8D-44A0-8829-581F36C609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xmlns="" id="{A6281AD1-562B-461C-BAB8-24789D2A5E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22527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51F59E96-3664-40E4-9667-E27C4E7FDC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xmlns="" id="{2CA09286-2136-4D17-930F-177FA5DB962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xmlns="" id="{1F540621-5449-4BA6-8DDF-66BD8EC4F7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xmlns="" id="{5268D58C-A04F-453C-A8F3-2E08186246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xmlns="" id="{58ADFAEF-451F-4C65-9A1F-2ED776C24B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69932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B150C158-7F21-4A7C-B80A-0C0A11ED41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xmlns="" id="{D1C0AFDD-AA0F-4AEC-B95C-C83D413AC6E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xmlns="" id="{6CCB686A-12DE-44A7-BAEA-EBC24490AE1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xmlns="" id="{F1BC9FB8-BD61-4253-BF7D-67C6200548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xmlns="" id="{3446DB4B-9A47-4E7E-A9BE-52BF3CCF6C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xmlns="" id="{322AD05E-5267-4513-9A41-3BFAEFD102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780835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73637EED-78B3-4481-8C52-63ED9BB1C0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xmlns="" id="{33A68279-0709-4885-8B9D-1D7F2B8760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xmlns="" id="{6CA30187-AAE7-4DF2-ADB8-FA6493E7A74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xmlns="" id="{BEDEA3B0-1F76-4128-9188-5E32685A86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xmlns="" id="{C0F983E7-F412-4933-A732-2972E456E11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xmlns="" id="{416422B5-15D0-44EC-ACFC-9F1024943F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xmlns="" id="{E5171655-7285-4FB3-B83B-1D75079568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xmlns="" id="{9239A747-AB73-4CDC-A46A-D8CA9B71AB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45780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522DD02E-79D8-4422-8FEE-1D59C30EE2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xmlns="" id="{A2E88E86-B08E-4BD1-8DFF-76519B4F65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xmlns="" id="{18344501-4FD6-4920-88A3-B3A00B4F30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xmlns="" id="{4F62181D-4984-4324-A020-2024441F26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70908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xmlns="" id="{12473098-0BE3-49CE-9D61-E55B510BA7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xmlns="" id="{189C7DFF-DC9D-4FEC-8015-D0B8F3D94B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xmlns="" id="{F284C1E8-14C7-4C4D-B036-31BC243D10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186763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3F853476-73FC-4945-BFD0-5E578D13EE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xmlns="" id="{CBF93225-A98D-47AB-86A3-0A1E4DF70E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xmlns="" id="{F7AF1496-3B9E-43DB-9963-3C7467D2964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xmlns="" id="{B294AC25-620E-4B90-B09A-2A372511C0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xmlns="" id="{4994A291-A473-42BB-A71A-D303415CB3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xmlns="" id="{36BA0DCE-DF43-4266-BC38-895CF6DEB9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35406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A1E59B74-1BA9-4C71-A008-93C67A892A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xmlns="" id="{8ACD443F-8EC8-480A-803D-A700EFA2DFB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xmlns="" id="{62EB059C-6836-4E6C-A7BA-D34B52928A8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xmlns="" id="{512D7663-ECF9-42E9-97FC-107FE145D9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xmlns="" id="{77A55FD7-AC0B-4312-A119-FF9D849963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xmlns="" id="{1ABD9AAC-0A02-4547-9F3E-8C466C831C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317977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xmlns="" id="{F8442839-D30F-4A23-82B6-64E6FC996E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xmlns="" id="{72B0ECA1-1970-4E34-B83B-2A1CB60DA6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xmlns="" id="{80D9A82C-5B87-415C-9AC2-A2BA8BE4391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59368A-9B1F-47EC-9EAF-D29F2DC7A227}" type="datetimeFigureOut">
              <a:rPr lang="fr-FR" smtClean="0"/>
              <a:t>27/05/2019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xmlns="" id="{74D80D5C-B1DE-41C2-8A3D-642F31D55BE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xmlns="" id="{338AE11A-1BA1-4DFA-A606-30B381BB476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2B9089-A3E4-4258-9191-7CC5A6AD023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903252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760EEF12-4ED2-4405-8157-C6F13082D64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fr-FR" sz="5300" dirty="0"/>
              <a:t>The causal </a:t>
            </a:r>
            <a:r>
              <a:rPr lang="fr-FR" sz="5300" dirty="0" err="1"/>
              <a:t>effect</a:t>
            </a:r>
            <a:r>
              <a:rPr lang="fr-FR" sz="5300" dirty="0"/>
              <a:t> of </a:t>
            </a:r>
            <a:r>
              <a:rPr lang="fr-FR" sz="5300" dirty="0" err="1"/>
              <a:t>fertility</a:t>
            </a:r>
            <a:r>
              <a:rPr lang="fr-FR" sz="5300" dirty="0"/>
              <a:t> </a:t>
            </a:r>
            <a:r>
              <a:rPr lang="fr-FR" sz="5300" dirty="0" err="1"/>
              <a:t>history</a:t>
            </a:r>
            <a:r>
              <a:rPr lang="fr-FR" sz="5300" dirty="0"/>
              <a:t> on cognitive </a:t>
            </a:r>
            <a:r>
              <a:rPr lang="fr-FR" sz="5300" dirty="0" err="1"/>
              <a:t>functionning</a:t>
            </a:r>
            <a:r>
              <a:rPr lang="fr-FR" sz="5300" dirty="0"/>
              <a:t> in </a:t>
            </a:r>
            <a:r>
              <a:rPr lang="fr-FR" sz="5300" dirty="0" err="1"/>
              <a:t>later</a:t>
            </a:r>
            <a:r>
              <a:rPr lang="fr-FR" sz="5300" dirty="0"/>
              <a:t> life</a:t>
            </a:r>
            <a:br>
              <a:rPr lang="fr-FR" sz="5300" dirty="0"/>
            </a:br>
            <a:r>
              <a:rPr lang="fr-FR" dirty="0"/>
              <a:t/>
            </a:r>
            <a:br>
              <a:rPr lang="fr-FR" dirty="0"/>
            </a:br>
            <a:r>
              <a:rPr lang="fr-FR" sz="4400" dirty="0" err="1"/>
              <a:t>Eric</a:t>
            </a:r>
            <a:r>
              <a:rPr lang="fr-FR" sz="4400" dirty="0"/>
              <a:t> </a:t>
            </a:r>
            <a:r>
              <a:rPr lang="fr-FR" sz="4400" dirty="0" err="1"/>
              <a:t>Bonsang</a:t>
            </a:r>
            <a:r>
              <a:rPr lang="fr-FR" sz="4400" dirty="0"/>
              <a:t>, </a:t>
            </a:r>
            <a:r>
              <a:rPr lang="fr-FR" sz="4400" dirty="0" err="1"/>
              <a:t>Vegard</a:t>
            </a:r>
            <a:r>
              <a:rPr lang="fr-FR" sz="4400" dirty="0"/>
              <a:t> </a:t>
            </a:r>
            <a:r>
              <a:rPr lang="fr-FR" sz="4400" dirty="0" err="1"/>
              <a:t>Skirbekk</a:t>
            </a:r>
            <a:endParaRPr lang="fr-FR" sz="4400" dirty="0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xmlns="" id="{B63C5EED-5BFE-4F1C-A77D-52A967AD370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231958"/>
            <a:ext cx="9144000" cy="1655762"/>
          </a:xfrm>
        </p:spPr>
        <p:txBody>
          <a:bodyPr>
            <a:normAutofit/>
          </a:bodyPr>
          <a:lstStyle/>
          <a:p>
            <a:r>
              <a:rPr lang="fr-FR" dirty="0"/>
              <a:t>Journée Chaire Santé – Dauphine, 24 mai 2019</a:t>
            </a:r>
          </a:p>
          <a:p>
            <a:r>
              <a:rPr lang="fr-FR" dirty="0"/>
              <a:t>Commentaires</a:t>
            </a:r>
          </a:p>
          <a:p>
            <a:r>
              <a:rPr lang="fr-FR" dirty="0"/>
              <a:t>Dominique Meurs (</a:t>
            </a:r>
            <a:r>
              <a:rPr lang="fr-FR" dirty="0" err="1"/>
              <a:t>EconomiX</a:t>
            </a:r>
            <a:r>
              <a:rPr lang="fr-FR" dirty="0"/>
              <a:t> Paris Nanterre, </a:t>
            </a:r>
            <a:r>
              <a:rPr lang="fr-FR" dirty="0" err="1"/>
              <a:t>Ined</a:t>
            </a:r>
            <a:r>
              <a:rPr lang="fr-FR" dirty="0"/>
              <a:t>, et Chaire travail PSE)</a:t>
            </a:r>
          </a:p>
        </p:txBody>
      </p:sp>
    </p:spTree>
    <p:extLst>
      <p:ext uri="{BB962C8B-B14F-4D97-AF65-F5344CB8AC3E}">
        <p14:creationId xmlns:p14="http://schemas.microsoft.com/office/powerpoint/2010/main" val="14984642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F8FB594F-24F6-42AF-806F-512F2ED18F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b="1" dirty="0"/>
              <a:t>Le papier en 3 points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xmlns="" id="{4F106395-C7D1-41A0-85BA-A21488CE447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Effet du troisième enfant sur les capacités cognitives des parents après 65 ans en Europe</a:t>
            </a:r>
          </a:p>
          <a:p>
            <a:pPr marL="0" indent="0">
              <a:buNone/>
            </a:pPr>
            <a:endParaRPr lang="fr-FR" dirty="0"/>
          </a:p>
          <a:p>
            <a:r>
              <a:rPr lang="fr-FR" dirty="0"/>
              <a:t>Données et méthodes : Base Share, utilisation du sexe des deux premiers enfants pour instrumentaliser la naissance d’un troisième</a:t>
            </a:r>
          </a:p>
          <a:p>
            <a:endParaRPr lang="fr-FR" dirty="0"/>
          </a:p>
          <a:p>
            <a:r>
              <a:rPr lang="fr-FR" dirty="0"/>
              <a:t>Résultats: avoir un troisième enfant nuit aux capacités cognitives passé 65 ans, tant de la mère que du père (cohérent avec les études précédentes)</a:t>
            </a:r>
          </a:p>
          <a:p>
            <a:endParaRPr lang="fr-FR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8286321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26C28FDB-7698-4931-A729-B917F336DA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b="1" dirty="0"/>
              <a:t>Remarques et questions 1/2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xmlns="" id="{E8A78320-2C46-4AC9-8C19-6F7B4B97311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93520"/>
            <a:ext cx="10998200" cy="4999355"/>
          </a:xfrm>
        </p:spPr>
        <p:txBody>
          <a:bodyPr>
            <a:normAutofit lnSpcReduction="10000"/>
          </a:bodyPr>
          <a:lstStyle/>
          <a:p>
            <a:r>
              <a:rPr lang="fr-FR" dirty="0"/>
              <a:t>Méthodologie éprouvée (mais pourquoi ne pas avoir cité </a:t>
            </a:r>
            <a:r>
              <a:rPr lang="fr-FR" dirty="0" err="1"/>
              <a:t>Angrist</a:t>
            </a:r>
            <a:r>
              <a:rPr lang="fr-FR" dirty="0"/>
              <a:t> e </a:t>
            </a:r>
            <a:r>
              <a:rPr lang="fr-FR" dirty="0" err="1"/>
              <a:t>tal</a:t>
            </a:r>
            <a:r>
              <a:rPr lang="fr-FR" dirty="0"/>
              <a:t>., 1998 ?): avantage de traiter la causalité, inconvénient sur la validité externe.</a:t>
            </a:r>
          </a:p>
          <a:p>
            <a:r>
              <a:rPr lang="fr-FR" dirty="0"/>
              <a:t>Questions sur les données: quid des personnes âgées en institutions? (il peut y avoir une sélection liée aux enfants dans les placements des parents)</a:t>
            </a:r>
          </a:p>
          <a:p>
            <a:r>
              <a:rPr lang="fr-FR" dirty="0"/>
              <a:t>Quid des enfants des familles recomposées? Des adoptions d’un troisième enfant? Quelle proportion de gens à 2 et 3 enfants représente la population étudiée?</a:t>
            </a:r>
          </a:p>
          <a:p>
            <a:r>
              <a:rPr lang="fr-FR" dirty="0"/>
              <a:t>Sur l’indicateur santé cognitive: est-ce que les résultats sont robustes à d’autres indicateurs? Est-ce que l’effet (significatif) représente beaucoup par rapport à d’autres motifs de perte de santé cognitive? </a:t>
            </a:r>
          </a:p>
        </p:txBody>
      </p:sp>
    </p:spTree>
    <p:extLst>
      <p:ext uri="{BB962C8B-B14F-4D97-AF65-F5344CB8AC3E}">
        <p14:creationId xmlns:p14="http://schemas.microsoft.com/office/powerpoint/2010/main" val="20478774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xmlns="" id="{5F4BBD80-BA11-4615-B01F-1EFB4990E7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b="1" dirty="0"/>
              <a:t>Remarques et questions 2/2</a:t>
            </a:r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xmlns="" id="{03BF8DE2-C39E-472E-9F12-9F3961E0F3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FR" dirty="0"/>
              <a:t>Quels mécanismes? Principale interrogation: pourquoi cela touche les pères? </a:t>
            </a:r>
          </a:p>
          <a:p>
            <a:pPr marL="0" indent="0">
              <a:buNone/>
            </a:pPr>
            <a:endParaRPr lang="fr-FR" dirty="0"/>
          </a:p>
          <a:p>
            <a:r>
              <a:rPr lang="fr-FR" dirty="0"/>
              <a:t>Quelle politique publique? Freiner la fécondité pour avoir moins de perte cognitive quarante ans plus tard??</a:t>
            </a:r>
          </a:p>
          <a:p>
            <a:endParaRPr lang="fr-FR" dirty="0"/>
          </a:p>
          <a:p>
            <a:r>
              <a:rPr lang="fr-FR" dirty="0"/>
              <a:t>Peut-être une piste sur les variations exogènes de fécondité (si données santé disponibles): le choc de l’interdiction de l’avortement en Roumanie en octobre 1966 qui avait abouti (brièvement) à une augmentation involontaire des naissances </a:t>
            </a:r>
            <a:r>
              <a:rPr lang="fr-FR"/>
              <a:t>6 à </a:t>
            </a:r>
            <a:r>
              <a:rPr lang="fr-FR" dirty="0"/>
              <a:t>8 mois plus tard</a:t>
            </a:r>
          </a:p>
        </p:txBody>
      </p:sp>
    </p:spTree>
    <p:extLst>
      <p:ext uri="{BB962C8B-B14F-4D97-AF65-F5344CB8AC3E}">
        <p14:creationId xmlns:p14="http://schemas.microsoft.com/office/powerpoint/2010/main" val="1183757904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116</TotalTime>
  <Words>348</Words>
  <Application>Microsoft Office PowerPoint</Application>
  <PresentationFormat>Personnalisé</PresentationFormat>
  <Paragraphs>23</Paragraphs>
  <Slides>4</Slides>
  <Notes>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5" baseType="lpstr">
      <vt:lpstr>Thème Office</vt:lpstr>
      <vt:lpstr>The causal effect of fertility history on cognitive functionning in later life  Eric Bonsang, Vegard Skirbekk</vt:lpstr>
      <vt:lpstr>Le papier en 3 points</vt:lpstr>
      <vt:lpstr>Remarques et questions 1/2</vt:lpstr>
      <vt:lpstr>Remarques et questions 2/2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causal effect of fertility history on cognitive functionning in later life Eric Bonsang, Vegard Skirbekk</dc:title>
  <dc:creator>Dominique Meurs</dc:creator>
  <cp:lastModifiedBy>vverdy</cp:lastModifiedBy>
  <cp:revision>10</cp:revision>
  <dcterms:created xsi:type="dcterms:W3CDTF">2019-05-23T10:46:45Z</dcterms:created>
  <dcterms:modified xsi:type="dcterms:W3CDTF">2019-05-27T09:27:17Z</dcterms:modified>
</cp:coreProperties>
</file>

<file path=docProps/thumbnail.jpeg>
</file>