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872" r:id="rId2"/>
    <p:sldId id="966" r:id="rId3"/>
    <p:sldId id="1017" r:id="rId4"/>
    <p:sldId id="1021" r:id="rId5"/>
    <p:sldId id="992" r:id="rId6"/>
  </p:sldIdLst>
  <p:sldSz cx="6858000" cy="51435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1170" y="12"/>
      </p:cViewPr>
      <p:guideLst>
        <p:guide orient="horz" pos="16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5E34D9A7-D4F3-4238-9450-2B73D86493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213100" y="8686800"/>
            <a:ext cx="474663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7E17D22-1575-4DB7-B798-AB4CC53C94CB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592065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xmlns="" id="{F4CCD436-D937-47C2-B459-BBA8822ADD6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86DFCF84-1458-48F6-BE4B-9495BAD069E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99CBEDD-D328-4FF6-96F0-772943EE3AF6}" type="datetimeFigureOut">
              <a:rPr lang="fr-CH"/>
              <a:pPr>
                <a:defRPr/>
              </a:pPr>
              <a:t>29.05.2019</a:t>
            </a:fld>
            <a:endParaRPr lang="fr-CH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xmlns="" id="{215447B8-D31A-4DE3-AE1A-27689EAE0A5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CH" noProof="0"/>
          </a:p>
        </p:txBody>
      </p:sp>
      <p:sp>
        <p:nvSpPr>
          <p:cNvPr id="5" name="Espace réservé des commentaires 4">
            <a:extLst>
              <a:ext uri="{FF2B5EF4-FFF2-40B4-BE49-F238E27FC236}">
                <a16:creationId xmlns:a16="http://schemas.microsoft.com/office/drawing/2014/main" xmlns="" id="{94A63A58-048E-4E27-BEA3-F20A368A1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CH" noProof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8B70AC46-B7B5-493C-8A69-BD4BFDE332C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2B11617F-9BE2-4E40-9CC1-B60C21D06C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B06EA19-BB76-487D-A0F4-9D883039AFFD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91021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timent.png">
            <a:extLst>
              <a:ext uri="{FF2B5EF4-FFF2-40B4-BE49-F238E27FC236}">
                <a16:creationId xmlns:a16="http://schemas.microsoft.com/office/drawing/2014/main" xmlns="" id="{ACAF6DC5-4921-42F5-97FB-EECE4E253B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76EDDBDA-A7C3-4FCA-8ABC-EC3B27A0210A}"/>
              </a:ext>
            </a:extLst>
          </p:cNvPr>
          <p:cNvSpPr txBox="1"/>
          <p:nvPr userDrawn="1"/>
        </p:nvSpPr>
        <p:spPr>
          <a:xfrm>
            <a:off x="3090863" y="1384300"/>
            <a:ext cx="3427412" cy="414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050" dirty="0">
                <a:solidFill>
                  <a:schemeClr val="bg1"/>
                </a:solidFill>
                <a:latin typeface="+mn-lt"/>
                <a:cs typeface="+mn-cs"/>
              </a:rPr>
              <a:t>IUMSP </a:t>
            </a:r>
            <a:br>
              <a:rPr lang="fr-CH" sz="105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fr-CH" sz="1050" dirty="0">
                <a:solidFill>
                  <a:schemeClr val="bg1"/>
                </a:solidFill>
                <a:latin typeface="+mn-lt"/>
                <a:cs typeface="+mn-cs"/>
              </a:rPr>
              <a:t>Institut universitaire de médecine sociale et préventive</a:t>
            </a:r>
          </a:p>
        </p:txBody>
      </p:sp>
      <p:pic>
        <p:nvPicPr>
          <p:cNvPr id="6" name="Image 11" descr="logo_blanc.png">
            <a:extLst>
              <a:ext uri="{FF2B5EF4-FFF2-40B4-BE49-F238E27FC236}">
                <a16:creationId xmlns:a16="http://schemas.microsoft.com/office/drawing/2014/main" xmlns="" id="{A06BACDB-DA74-4FE0-AA73-2913D5A982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25" y="4408488"/>
            <a:ext cx="1525588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13" descr="vaud_blanc.png">
            <a:extLst>
              <a:ext uri="{FF2B5EF4-FFF2-40B4-BE49-F238E27FC236}">
                <a16:creationId xmlns:a16="http://schemas.microsoft.com/office/drawing/2014/main" xmlns="" id="{4D1C573F-2E8D-45D6-A133-25E84B3F2A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4344988"/>
            <a:ext cx="13493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 idx="4294967295"/>
          </p:nvPr>
        </p:nvSpPr>
        <p:spPr>
          <a:xfrm>
            <a:off x="3105000" y="1998001"/>
            <a:ext cx="3294000" cy="1102519"/>
          </a:xfrm>
        </p:spPr>
        <p:txBody>
          <a:bodyPr>
            <a:normAutofit/>
          </a:bodyPr>
          <a:lstStyle/>
          <a:p>
            <a:r>
              <a:rPr lang="fr-FR"/>
              <a:t>Cliquez pour modifier le style du titre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4294967295"/>
          </p:nvPr>
        </p:nvSpPr>
        <p:spPr>
          <a:xfrm>
            <a:off x="3105000" y="3834000"/>
            <a:ext cx="3294000" cy="513000"/>
          </a:xfrm>
        </p:spPr>
        <p:txBody>
          <a:bodyPr>
            <a:normAutofit/>
          </a:bodyPr>
          <a:lstStyle/>
          <a:p>
            <a:r>
              <a:rPr lang="fr-FR"/>
              <a:t>Cliquez pour modifier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439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xmlns="" id="{8A022AF8-1D1D-4B38-BAAB-EA4B3BCD9D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5025" y="4732338"/>
            <a:ext cx="377825" cy="1889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DDD6FF09-0DE7-40FB-B046-A4496659F12C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380789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05979"/>
            <a:ext cx="1543050" cy="4388644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05979"/>
            <a:ext cx="4514850" cy="438864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xmlns="" id="{F4E690B7-2FAB-4361-A6D5-8999FFB511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5025" y="4786313"/>
            <a:ext cx="377825" cy="1889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02A93EF9-96AF-4024-89CC-85589CB9BFB1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4055276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xmlns="" id="{56035BE6-7070-4B70-A9AC-3E837E2D871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5025" y="4786313"/>
            <a:ext cx="377825" cy="1889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BB68CA35-96BD-40CC-80B6-213B2DC80D74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3054083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xmlns="" id="{8FFF11B6-7A75-41C5-BA17-DFEA33AA17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5025" y="4786313"/>
            <a:ext cx="377825" cy="1889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25F2DA00-6C82-429B-AC21-8F47B9F6013F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743438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re. Contenu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0" y="400050"/>
            <a:ext cx="5829300" cy="514350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0" y="1200150"/>
            <a:ext cx="2857500" cy="33147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86150" y="1200150"/>
            <a:ext cx="2857500" cy="33147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13958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1597819"/>
            <a:ext cx="5829300" cy="1102519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2914650"/>
            <a:ext cx="48006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0D9BE-1FD8-48AD-912A-BE76B5EE90B4}" type="slidenum">
              <a:rPr lang="it-IT"/>
              <a:pPr>
                <a:defRPr/>
              </a:pPr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7535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 i="1"/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 marL="685800" indent="-342900">
              <a:buFont typeface="Courier New" panose="02070309020205020404" pitchFamily="49" charset="0"/>
              <a:buChar char="o"/>
              <a:defRPr b="1"/>
            </a:lvl2pPr>
            <a:lvl3pPr marL="857250" indent="-171450">
              <a:buFont typeface="Wingdings" panose="05000000000000000000" pitchFamily="2" charset="2"/>
              <a:buChar char="§"/>
              <a:defRPr b="1"/>
            </a:lvl3pPr>
            <a:lvl4pPr marL="1200150" indent="-171450">
              <a:buFont typeface="Wingdings" panose="05000000000000000000" pitchFamily="2" charset="2"/>
              <a:buChar char="q"/>
              <a:defRPr b="1"/>
            </a:lvl4pPr>
            <a:lvl5pPr marL="1543050" indent="-171450">
              <a:buFont typeface="Wingdings" panose="05000000000000000000" pitchFamily="2" charset="2"/>
              <a:buChar char="v"/>
              <a:defRPr b="1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xmlns="" id="{C9E7EFFB-E87F-4B48-96FC-17D2A82171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5025" y="4786313"/>
            <a:ext cx="350838" cy="368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900"/>
            </a:lvl1pPr>
          </a:lstStyle>
          <a:p>
            <a:fld id="{B3889153-F42E-47BB-AD1A-A041EB0E5CAE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300348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3305176"/>
            <a:ext cx="58293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2180035"/>
            <a:ext cx="58293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xmlns="" id="{BE2B3BE9-7781-42FE-9D46-EA19710FD2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5025" y="4868863"/>
            <a:ext cx="350838" cy="2079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2D4089A8-7BE4-4D05-8BDC-02D37706815F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3801948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200151"/>
            <a:ext cx="30289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200151"/>
            <a:ext cx="30289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pied de page 5">
            <a:extLst>
              <a:ext uri="{FF2B5EF4-FFF2-40B4-BE49-F238E27FC236}">
                <a16:creationId xmlns:a16="http://schemas.microsoft.com/office/drawing/2014/main" xmlns="" id="{C5FDBEE9-E094-4DE7-8941-6EFDC1927D3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159125" y="4732338"/>
            <a:ext cx="485775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4D3CDCA-4517-4F06-ACB0-6B41E35BC529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2262468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151335"/>
            <a:ext cx="303014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1631156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1151335"/>
            <a:ext cx="303133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1631156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u pied de page 7">
            <a:extLst>
              <a:ext uri="{FF2B5EF4-FFF2-40B4-BE49-F238E27FC236}">
                <a16:creationId xmlns:a16="http://schemas.microsoft.com/office/drawing/2014/main" xmlns="" id="{96680401-09C4-4A7C-824B-D5C8E23CA7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13100" y="4840288"/>
            <a:ext cx="431800" cy="2079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fr-CH" altLang="fr-FR"/>
              <a:t>  </a:t>
            </a:r>
            <a:fld id="{3C8F338D-A1D6-4FF7-83A2-884D29D3D48C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219460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xmlns="" id="{01276A74-6130-4A10-B01E-1E271B11C1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5025" y="4786313"/>
            <a:ext cx="377825" cy="1889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609ACCF4-61E2-49A4-B399-15C1B3DE2DB4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247861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2">
            <a:extLst>
              <a:ext uri="{FF2B5EF4-FFF2-40B4-BE49-F238E27FC236}">
                <a16:creationId xmlns:a16="http://schemas.microsoft.com/office/drawing/2014/main" xmlns="" id="{692BBBD2-7D15-4BFD-8209-045FAB7F59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5025" y="4732338"/>
            <a:ext cx="377825" cy="1889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76ED2305-FDDC-4221-BF03-D51EA7BC576C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170078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204787"/>
            <a:ext cx="2256235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204789"/>
            <a:ext cx="383381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076327"/>
            <a:ext cx="2256235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pied de page 5">
            <a:extLst>
              <a:ext uri="{FF2B5EF4-FFF2-40B4-BE49-F238E27FC236}">
                <a16:creationId xmlns:a16="http://schemas.microsoft.com/office/drawing/2014/main" xmlns="" id="{8A0B3A91-53FF-4E09-8DC4-9B550638D1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5025" y="4786313"/>
            <a:ext cx="377825" cy="1889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ACC5C0A4-C9F6-466A-A24D-C4B9CF5C4D37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3770058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3600450"/>
            <a:ext cx="41148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459581"/>
            <a:ext cx="41148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4025504"/>
            <a:ext cx="41148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u pied de page 5">
            <a:extLst>
              <a:ext uri="{FF2B5EF4-FFF2-40B4-BE49-F238E27FC236}">
                <a16:creationId xmlns:a16="http://schemas.microsoft.com/office/drawing/2014/main" xmlns="" id="{A6602306-2E32-40F9-9A5F-90FEAF6CD1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5025" y="4786313"/>
            <a:ext cx="377825" cy="1889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F951D8ED-0736-4638-A151-7897D3EDB1F3}" type="slidenum">
              <a:rPr lang="fr-CH" altLang="fr-FR"/>
              <a:pPr/>
              <a:t>‹N°›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3334216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NUL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>
            <a:extLst>
              <a:ext uri="{FF2B5EF4-FFF2-40B4-BE49-F238E27FC236}">
                <a16:creationId xmlns:a16="http://schemas.microsoft.com/office/drawing/2014/main" xmlns="" id="{EA93BDE2-1685-4DFA-B1E7-CA9282322F5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42900" y="206375"/>
            <a:ext cx="61722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  <a:endParaRPr lang="en-US" altLang="fr-FR"/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xmlns="" id="{CE243D85-3A2D-4A80-BA86-4B8EFFB4EC3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42900" y="1200150"/>
            <a:ext cx="61722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  <a:endParaRPr lang="en-US" alt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F8016FA2-59AE-44D1-BF53-805D19F67213}"/>
              </a:ext>
            </a:extLst>
          </p:cNvPr>
          <p:cNvSpPr txBox="1"/>
          <p:nvPr/>
        </p:nvSpPr>
        <p:spPr>
          <a:xfrm>
            <a:off x="269875" y="4699000"/>
            <a:ext cx="2322513" cy="368300"/>
          </a:xfrm>
          <a:prstGeom prst="rect">
            <a:avLst/>
          </a:prstGeom>
          <a:noFill/>
        </p:spPr>
        <p:txBody>
          <a:bodyPr rIns="67500" anchor="ctr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900" b="1" dirty="0">
                <a:solidFill>
                  <a:schemeClr val="accent2"/>
                </a:solidFill>
                <a:latin typeface="+mn-lt"/>
                <a:cs typeface="+mn-cs"/>
              </a:rPr>
              <a:t>IUMSP – Institut universitaire de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900" b="1" dirty="0">
                <a:solidFill>
                  <a:schemeClr val="accent2"/>
                </a:solidFill>
                <a:latin typeface="+mn-lt"/>
                <a:cs typeface="+mn-cs"/>
              </a:rPr>
              <a:t>médecine sociale et préventive</a:t>
            </a:r>
          </a:p>
        </p:txBody>
      </p:sp>
      <p:pic>
        <p:nvPicPr>
          <p:cNvPr id="4101" name="Image 7" descr="logo_noir.png">
            <a:extLst>
              <a:ext uri="{FF2B5EF4-FFF2-40B4-BE49-F238E27FC236}">
                <a16:creationId xmlns:a16="http://schemas.microsoft.com/office/drawing/2014/main" xmlns="" id="{E9D3851F-914E-49A1-8691-95866C8AD88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88" y="4751388"/>
            <a:ext cx="1387475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xmlns="" id="{EB8FA774-5558-4B24-9D5E-B7F2630E85F7}"/>
              </a:ext>
            </a:extLst>
          </p:cNvPr>
          <p:cNvCxnSpPr/>
          <p:nvPr/>
        </p:nvCxnSpPr>
        <p:spPr>
          <a:xfrm>
            <a:off x="350838" y="4678363"/>
            <a:ext cx="6183312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3" name="Image 12" descr="lo_vaud_noir.png">
            <a:extLst>
              <a:ext uri="{FF2B5EF4-FFF2-40B4-BE49-F238E27FC236}">
                <a16:creationId xmlns:a16="http://schemas.microsoft.com/office/drawing/2014/main" xmlns="" id="{1749D166-F917-4B7F-A84D-47C7D1ABA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4246563"/>
            <a:ext cx="125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688" r:id="rId14"/>
    <p:sldLayoutId id="2147483702" r:id="rId15"/>
  </p:sldLayoutIdLst>
  <p:hf hdr="0" dt="0"/>
  <p:txStyles>
    <p:titleStyle>
      <a:lvl1pPr algn="ctr" defTabSz="685800" rtl="0" fontAlgn="base">
        <a:spcBef>
          <a:spcPct val="0"/>
        </a:spcBef>
        <a:spcAft>
          <a:spcPct val="0"/>
        </a:spcAft>
        <a:defRPr sz="3300" kern="1200">
          <a:solidFill>
            <a:schemeClr val="accent2"/>
          </a:solidFill>
          <a:latin typeface="+mj-lt"/>
          <a:ea typeface="+mj-ea"/>
          <a:cs typeface="+mj-cs"/>
        </a:defRPr>
      </a:lvl1pPr>
      <a:lvl2pPr algn="ctr" defTabSz="685800" rtl="0" fontAlgn="base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Arial" panose="020B0604020202020204" pitchFamily="34" charset="0"/>
        </a:defRPr>
      </a:lvl2pPr>
      <a:lvl3pPr algn="ctr" defTabSz="685800" rtl="0" fontAlgn="base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Arial" panose="020B0604020202020204" pitchFamily="34" charset="0"/>
        </a:defRPr>
      </a:lvl3pPr>
      <a:lvl4pPr algn="ctr" defTabSz="685800" rtl="0" fontAlgn="base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Arial" panose="020B0604020202020204" pitchFamily="34" charset="0"/>
        </a:defRPr>
      </a:lvl4pPr>
      <a:lvl5pPr algn="ctr" defTabSz="685800" rtl="0" fontAlgn="base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Arial" panose="020B0604020202020204" pitchFamily="34" charset="0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Arial" panose="020B0604020202020204" pitchFamily="34" charset="0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Arial" panose="020B0604020202020204" pitchFamily="34" charset="0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Arial" panose="020B0604020202020204" pitchFamily="34" charset="0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accent2"/>
          </a:solidFill>
          <a:latin typeface="Arial" panose="020B0604020202020204" pitchFamily="34" charset="0"/>
        </a:defRPr>
      </a:lvl9pPr>
    </p:titleStyle>
    <p:bodyStyle>
      <a:lvl1pPr marL="257175" indent="-257175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E22A813-0B2A-40AB-BB9D-3468D05732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1041580"/>
            <a:ext cx="5829300" cy="2034226"/>
          </a:xfrm>
        </p:spPr>
        <p:txBody>
          <a:bodyPr/>
          <a:lstStyle/>
          <a:p>
            <a:r>
              <a:rPr lang="en-US" sz="2600" b="1" i="1" dirty="0" smtClean="0"/>
              <a:t>Comments on :</a:t>
            </a:r>
            <a:br>
              <a:rPr lang="en-US" sz="2600" b="1" i="1" dirty="0" smtClean="0"/>
            </a:br>
            <a:r>
              <a:rPr lang="en-US" sz="2600" b="1" i="1" dirty="0" smtClean="0"/>
              <a:t>Parental </a:t>
            </a:r>
            <a:r>
              <a:rPr lang="en-US" sz="2600" b="1" i="1" dirty="0"/>
              <a:t>attitudes and beliefs about vaccines: Unexpected eﬀects of a vaccination campaign against hepatitis B.</a:t>
            </a:r>
            <a:endParaRPr lang="fr-FR" sz="2600" i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9ABDCEDA-61AC-408E-812C-2A72F8C27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3363534"/>
            <a:ext cx="4800600" cy="1314450"/>
          </a:xfrm>
        </p:spPr>
        <p:txBody>
          <a:bodyPr/>
          <a:lstStyle/>
          <a:p>
            <a:r>
              <a:rPr lang="fr-FR" b="1" dirty="0"/>
              <a:t>Fred Paccaud</a:t>
            </a:r>
            <a:br>
              <a:rPr lang="fr-FR" b="1" dirty="0"/>
            </a:br>
            <a:r>
              <a:rPr lang="fr-FR" b="1" dirty="0"/>
              <a:t>Professeur honoraire</a:t>
            </a:r>
            <a:br>
              <a:rPr lang="fr-FR" b="1" dirty="0"/>
            </a:br>
            <a:r>
              <a:rPr lang="fr-FR" b="1" dirty="0"/>
              <a:t>UNIL et CHUV</a:t>
            </a:r>
            <a:r>
              <a:rPr lang="fr-FR" b="1"/>
              <a:t>, Lausanne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79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xmlns="" id="{E86B60A3-A5B2-4049-8BB7-8781ADA5B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632" y="339502"/>
            <a:ext cx="6624736" cy="4254723"/>
          </a:xfrm>
        </p:spPr>
        <p:txBody>
          <a:bodyPr/>
          <a:lstStyle/>
          <a:p>
            <a:r>
              <a:rPr lang="fr-CH" dirty="0"/>
              <a:t>Vaccine </a:t>
            </a:r>
            <a:r>
              <a:rPr lang="fr-CH" dirty="0" err="1"/>
              <a:t>hesitancy</a:t>
            </a:r>
            <a:r>
              <a:rPr lang="fr-CH" dirty="0"/>
              <a:t>:</a:t>
            </a:r>
          </a:p>
          <a:p>
            <a:pPr lvl="1"/>
            <a:r>
              <a:rPr lang="fr-CH" sz="1800" i="1" dirty="0" err="1"/>
              <a:t>delay</a:t>
            </a:r>
            <a:r>
              <a:rPr lang="fr-CH" sz="1800" i="1" dirty="0"/>
              <a:t> in acceptance or </a:t>
            </a:r>
            <a:r>
              <a:rPr lang="fr-CH" sz="1800" i="1" dirty="0" err="1"/>
              <a:t>refusal</a:t>
            </a:r>
            <a:r>
              <a:rPr lang="fr-CH" sz="1800" i="1" dirty="0"/>
              <a:t> of vaccination </a:t>
            </a:r>
            <a:r>
              <a:rPr lang="fr-CH" sz="1800" i="1" dirty="0" err="1"/>
              <a:t>despite</a:t>
            </a:r>
            <a:r>
              <a:rPr lang="fr-CH" sz="1800" i="1" dirty="0"/>
              <a:t> </a:t>
            </a:r>
            <a:r>
              <a:rPr lang="fr-CH" sz="1800" i="1" dirty="0" err="1"/>
              <a:t>availability</a:t>
            </a:r>
            <a:r>
              <a:rPr lang="fr-CH" sz="1800" i="1" dirty="0"/>
              <a:t> of </a:t>
            </a:r>
            <a:r>
              <a:rPr lang="fr-CH" sz="1800" i="1" dirty="0" err="1"/>
              <a:t>of</a:t>
            </a:r>
            <a:r>
              <a:rPr lang="fr-CH" sz="1800" i="1" dirty="0"/>
              <a:t> vaccination service (…). It </a:t>
            </a:r>
            <a:r>
              <a:rPr lang="fr-CH" sz="1800" i="1" dirty="0" err="1"/>
              <a:t>is</a:t>
            </a:r>
            <a:r>
              <a:rPr lang="fr-CH" sz="1800" i="1" dirty="0"/>
              <a:t> </a:t>
            </a:r>
            <a:r>
              <a:rPr lang="fr-CH" sz="1800" i="1" dirty="0" err="1"/>
              <a:t>influenced</a:t>
            </a:r>
            <a:r>
              <a:rPr lang="fr-CH" sz="1800" i="1" dirty="0"/>
              <a:t> by </a:t>
            </a:r>
            <a:r>
              <a:rPr lang="fr-CH" sz="1800" i="1" dirty="0" err="1"/>
              <a:t>factors</a:t>
            </a:r>
            <a:r>
              <a:rPr lang="fr-CH" sz="1800" i="1" dirty="0"/>
              <a:t> like </a:t>
            </a:r>
            <a:r>
              <a:rPr lang="fr-CH" sz="1800" i="1" dirty="0" err="1"/>
              <a:t>complacency</a:t>
            </a:r>
            <a:r>
              <a:rPr lang="fr-CH" sz="1800" i="1" dirty="0"/>
              <a:t>, </a:t>
            </a:r>
            <a:r>
              <a:rPr lang="fr-CH" sz="1800" i="1" dirty="0" err="1"/>
              <a:t>convenience</a:t>
            </a:r>
            <a:r>
              <a:rPr lang="fr-CH" sz="1800" i="1" dirty="0"/>
              <a:t> and confidence</a:t>
            </a:r>
          </a:p>
          <a:p>
            <a:endParaRPr lang="fr-CH" sz="2000" dirty="0"/>
          </a:p>
          <a:p>
            <a:r>
              <a:rPr lang="fr-CH" sz="2000" dirty="0"/>
              <a:t>WHO: one out of the «</a:t>
            </a:r>
            <a:r>
              <a:rPr lang="fr-CH" sz="2000" dirty="0" err="1"/>
              <a:t>Ten</a:t>
            </a:r>
            <a:r>
              <a:rPr lang="fr-CH" sz="2000" dirty="0"/>
              <a:t> </a:t>
            </a:r>
            <a:r>
              <a:rPr lang="fr-CH" sz="2000" dirty="0" err="1"/>
              <a:t>threats</a:t>
            </a:r>
            <a:r>
              <a:rPr lang="fr-CH" sz="2000" dirty="0"/>
              <a:t> to global </a:t>
            </a:r>
            <a:r>
              <a:rPr lang="fr-CH" sz="2000" dirty="0" err="1"/>
              <a:t>health</a:t>
            </a:r>
            <a:r>
              <a:rPr lang="fr-CH" sz="2000" dirty="0"/>
              <a:t> in 2019»</a:t>
            </a:r>
          </a:p>
          <a:p>
            <a:endParaRPr lang="fr-CH" sz="2000" dirty="0"/>
          </a:p>
          <a:p>
            <a:r>
              <a:rPr lang="fr-CH" sz="2000" dirty="0"/>
              <a:t>Vaccine </a:t>
            </a:r>
            <a:r>
              <a:rPr lang="fr-CH" sz="2000" dirty="0" err="1"/>
              <a:t>hesitancy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influenced</a:t>
            </a:r>
            <a:r>
              <a:rPr lang="fr-CH" sz="2000" dirty="0"/>
              <a:t> by :</a:t>
            </a:r>
          </a:p>
          <a:p>
            <a:pPr lvl="1"/>
            <a:r>
              <a:rPr lang="fr-CH" sz="1700" dirty="0" err="1"/>
              <a:t>complacency</a:t>
            </a:r>
            <a:endParaRPr lang="fr-CH" sz="1700" dirty="0"/>
          </a:p>
          <a:p>
            <a:pPr lvl="1"/>
            <a:r>
              <a:rPr lang="fr-CH" sz="1700" dirty="0" err="1"/>
              <a:t>convenience</a:t>
            </a:r>
            <a:endParaRPr lang="fr-CH" sz="1700" dirty="0"/>
          </a:p>
          <a:p>
            <a:pPr lvl="1"/>
            <a:r>
              <a:rPr lang="fr-CH" sz="1700" dirty="0"/>
              <a:t>confidence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344FC98D-E50B-4DC8-9DB0-366202DAB57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734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xmlns="" id="{E86B60A3-A5B2-4049-8BB7-8781ADA5B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632" y="339502"/>
            <a:ext cx="6624736" cy="4254723"/>
          </a:xfrm>
        </p:spPr>
        <p:txBody>
          <a:bodyPr/>
          <a:lstStyle/>
          <a:p>
            <a:pPr marL="0" indent="0">
              <a:buNone/>
            </a:pPr>
            <a:r>
              <a:rPr lang="fr-CH" sz="3200" dirty="0"/>
              <a:t>Vaccine </a:t>
            </a:r>
            <a:r>
              <a:rPr lang="fr-CH" sz="3200" dirty="0" err="1"/>
              <a:t>hesitancy</a:t>
            </a:r>
            <a:endParaRPr lang="fr-CH" sz="1600" dirty="0"/>
          </a:p>
          <a:p>
            <a:r>
              <a:rPr lang="fr-CH" sz="2000" dirty="0" err="1"/>
              <a:t>Complacency</a:t>
            </a:r>
            <a:endParaRPr lang="fr-CH" sz="1800" dirty="0"/>
          </a:p>
          <a:p>
            <a:pPr lvl="1"/>
            <a:r>
              <a:rPr lang="fr-CH" sz="1800" dirty="0"/>
              <a:t>Low </a:t>
            </a:r>
            <a:r>
              <a:rPr lang="fr-CH" sz="1800" dirty="0" err="1"/>
              <a:t>percieved</a:t>
            </a:r>
            <a:r>
              <a:rPr lang="fr-CH" sz="1800" dirty="0"/>
              <a:t> </a:t>
            </a:r>
            <a:r>
              <a:rPr lang="fr-CH" sz="1800" dirty="0" err="1"/>
              <a:t>risks</a:t>
            </a:r>
            <a:r>
              <a:rPr lang="fr-CH" sz="1800" dirty="0"/>
              <a:t> of vaccine-</a:t>
            </a:r>
            <a:r>
              <a:rPr lang="fr-CH" sz="1800" dirty="0" err="1"/>
              <a:t>preventable</a:t>
            </a:r>
            <a:r>
              <a:rPr lang="fr-CH" sz="1800" dirty="0"/>
              <a:t> </a:t>
            </a:r>
            <a:r>
              <a:rPr lang="fr-CH" sz="1800" dirty="0" err="1"/>
              <a:t>disease</a:t>
            </a:r>
            <a:endParaRPr lang="fr-CH" sz="1800" dirty="0"/>
          </a:p>
          <a:p>
            <a:pPr lvl="1"/>
            <a:r>
              <a:rPr lang="fr-CH" sz="1800" dirty="0"/>
              <a:t>Vaccination not </a:t>
            </a:r>
            <a:r>
              <a:rPr lang="fr-CH" sz="1800" dirty="0" err="1"/>
              <a:t>seen</a:t>
            </a:r>
            <a:r>
              <a:rPr lang="fr-CH" sz="1800" dirty="0"/>
              <a:t> as an important </a:t>
            </a:r>
            <a:r>
              <a:rPr lang="fr-CH" sz="1800" dirty="0" err="1"/>
              <a:t>preventive</a:t>
            </a:r>
            <a:r>
              <a:rPr lang="fr-CH" sz="1800" dirty="0"/>
              <a:t> intervention at the </a:t>
            </a:r>
            <a:r>
              <a:rPr lang="fr-CH" sz="1800" dirty="0" err="1"/>
              <a:t>individual</a:t>
            </a:r>
            <a:r>
              <a:rPr lang="fr-CH" sz="1800" dirty="0"/>
              <a:t> </a:t>
            </a:r>
            <a:r>
              <a:rPr lang="fr-CH" sz="1800" dirty="0" err="1"/>
              <a:t>level</a:t>
            </a:r>
            <a:endParaRPr lang="fr-CH" sz="1600" dirty="0">
              <a:highlight>
                <a:srgbClr val="FFFF00"/>
              </a:highlight>
            </a:endParaRPr>
          </a:p>
          <a:p>
            <a:r>
              <a:rPr lang="fr-CH" sz="2000" dirty="0"/>
              <a:t>Confidence</a:t>
            </a:r>
          </a:p>
          <a:p>
            <a:pPr lvl="1"/>
            <a:r>
              <a:rPr lang="fr-CH" sz="1600" dirty="0"/>
              <a:t>… in </a:t>
            </a:r>
            <a:r>
              <a:rPr lang="fr-CH" sz="1600" dirty="0" err="1"/>
              <a:t>effectiveness</a:t>
            </a:r>
            <a:r>
              <a:rPr lang="fr-CH" sz="1600" dirty="0"/>
              <a:t> and </a:t>
            </a:r>
            <a:r>
              <a:rPr lang="fr-CH" sz="1600" dirty="0" err="1"/>
              <a:t>safety</a:t>
            </a:r>
            <a:r>
              <a:rPr lang="fr-CH" sz="1600" dirty="0"/>
              <a:t> of the vaccines</a:t>
            </a:r>
          </a:p>
          <a:p>
            <a:pPr lvl="1"/>
            <a:r>
              <a:rPr lang="fr-CH" sz="1600" dirty="0"/>
              <a:t>… in </a:t>
            </a:r>
            <a:r>
              <a:rPr lang="fr-CH" sz="1600" dirty="0" err="1"/>
              <a:t>relability</a:t>
            </a:r>
            <a:r>
              <a:rPr lang="fr-CH" sz="1600" dirty="0"/>
              <a:t> and </a:t>
            </a:r>
            <a:r>
              <a:rPr lang="fr-CH" sz="1600" dirty="0" err="1"/>
              <a:t>competence</a:t>
            </a:r>
            <a:r>
              <a:rPr lang="fr-CH" sz="1600" dirty="0"/>
              <a:t> of </a:t>
            </a:r>
            <a:r>
              <a:rPr lang="fr-CH" sz="1600" dirty="0" err="1"/>
              <a:t>health</a:t>
            </a:r>
            <a:r>
              <a:rPr lang="fr-CH" sz="1600" dirty="0"/>
              <a:t> services</a:t>
            </a:r>
          </a:p>
          <a:p>
            <a:pPr lvl="1"/>
            <a:r>
              <a:rPr lang="fr-CH" sz="1600" dirty="0"/>
              <a:t>… in motivation of </a:t>
            </a:r>
            <a:r>
              <a:rPr lang="fr-CH" sz="1600" dirty="0" err="1"/>
              <a:t>policy</a:t>
            </a:r>
            <a:r>
              <a:rPr lang="fr-CH" sz="1600" dirty="0"/>
              <a:t> </a:t>
            </a:r>
            <a:r>
              <a:rPr lang="fr-CH" sz="1600" dirty="0" err="1"/>
              <a:t>makers</a:t>
            </a:r>
            <a:endParaRPr lang="fr-CH" sz="1600" dirty="0"/>
          </a:p>
          <a:p>
            <a:r>
              <a:rPr lang="fr-CH" sz="2000" dirty="0" err="1"/>
              <a:t>Convenience</a:t>
            </a:r>
            <a:endParaRPr lang="fr-CH" sz="1800" dirty="0"/>
          </a:p>
          <a:p>
            <a:pPr lvl="1"/>
            <a:r>
              <a:rPr lang="fr-CH" sz="1600" dirty="0" err="1"/>
              <a:t>Includes</a:t>
            </a:r>
            <a:r>
              <a:rPr lang="fr-CH" sz="1600" dirty="0"/>
              <a:t> </a:t>
            </a:r>
            <a:r>
              <a:rPr lang="fr-CH" sz="1600" dirty="0" err="1"/>
              <a:t>availibilty</a:t>
            </a:r>
            <a:r>
              <a:rPr lang="fr-CH" sz="1600" dirty="0"/>
              <a:t>, </a:t>
            </a:r>
            <a:r>
              <a:rPr lang="fr-CH" sz="1600" dirty="0" err="1"/>
              <a:t>affordability</a:t>
            </a:r>
            <a:r>
              <a:rPr lang="fr-CH" sz="1600" dirty="0"/>
              <a:t>, </a:t>
            </a:r>
            <a:r>
              <a:rPr lang="fr-CH" sz="1600" dirty="0" err="1"/>
              <a:t>wllingness</a:t>
            </a:r>
            <a:r>
              <a:rPr lang="fr-CH" sz="1600" dirty="0"/>
              <a:t> to </a:t>
            </a:r>
            <a:r>
              <a:rPr lang="fr-CH" sz="1600" dirty="0" err="1"/>
              <a:t>pay</a:t>
            </a:r>
            <a:r>
              <a:rPr lang="fr-CH" sz="1600" dirty="0"/>
              <a:t>, </a:t>
            </a:r>
            <a:r>
              <a:rPr lang="fr-CH" sz="1600" dirty="0" err="1"/>
              <a:t>geographical</a:t>
            </a:r>
            <a:r>
              <a:rPr lang="fr-CH" sz="1600" dirty="0"/>
              <a:t> </a:t>
            </a:r>
            <a:r>
              <a:rPr lang="fr-CH" sz="1600" dirty="0" err="1"/>
              <a:t>accessibility</a:t>
            </a:r>
            <a:r>
              <a:rPr lang="fr-CH" sz="1600" dirty="0"/>
              <a:t>, </a:t>
            </a:r>
            <a:r>
              <a:rPr lang="fr-CH" sz="1600" dirty="0" err="1"/>
              <a:t>ability</a:t>
            </a:r>
            <a:r>
              <a:rPr lang="fr-CH" sz="1600" dirty="0"/>
              <a:t> to </a:t>
            </a:r>
            <a:r>
              <a:rPr lang="fr-CH" sz="1600" dirty="0" err="1"/>
              <a:t>understand</a:t>
            </a:r>
            <a:r>
              <a:rPr lang="fr-CH" sz="1600" dirty="0"/>
              <a:t>, </a:t>
            </a:r>
            <a:endParaRPr lang="fr-CH" sz="14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8BF591D7-C51C-482D-BBC7-89C086ADE6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344FC98D-E50B-4DC8-9DB0-366202DAB57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92906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E79FD96-ED6E-425E-A39B-7FAE5106F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Large areas of </a:t>
            </a:r>
            <a:r>
              <a:rPr lang="fr-CH" dirty="0" err="1"/>
              <a:t>uncertainty</a:t>
            </a:r>
            <a:endParaRPr lang="fr-CH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D4200F8-A951-4A03-AC89-0515F8A8F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000" dirty="0"/>
              <a:t>Salt and morbi-</a:t>
            </a:r>
            <a:r>
              <a:rPr lang="fr-CH" sz="2000" dirty="0" err="1"/>
              <a:t>mortality</a:t>
            </a:r>
            <a:endParaRPr lang="fr-CH" sz="2000" dirty="0"/>
          </a:p>
          <a:p>
            <a:r>
              <a:rPr lang="fr-CH" sz="2000" dirty="0" err="1"/>
              <a:t>Breast</a:t>
            </a:r>
            <a:r>
              <a:rPr lang="fr-CH" sz="2000" dirty="0"/>
              <a:t> cancer screening</a:t>
            </a:r>
          </a:p>
          <a:p>
            <a:r>
              <a:rPr lang="fr-CH" sz="2000" dirty="0" err="1"/>
              <a:t>Surgical</a:t>
            </a:r>
            <a:r>
              <a:rPr lang="fr-CH" sz="2000" dirty="0"/>
              <a:t> services: </a:t>
            </a:r>
            <a:r>
              <a:rPr lang="fr-CH" sz="2000" dirty="0" err="1"/>
              <a:t>relationship</a:t>
            </a:r>
            <a:r>
              <a:rPr lang="fr-CH" sz="2000" dirty="0"/>
              <a:t> volumes- </a:t>
            </a:r>
            <a:r>
              <a:rPr lang="fr-CH" sz="2000" dirty="0" err="1"/>
              <a:t>outcomes</a:t>
            </a:r>
            <a:endParaRPr lang="fr-CH" sz="2000" dirty="0"/>
          </a:p>
          <a:p>
            <a:pPr marL="0" indent="0">
              <a:buNone/>
            </a:pPr>
            <a:r>
              <a:rPr lang="fr-CH" sz="2000" i="1" dirty="0"/>
              <a:t>…</a:t>
            </a:r>
          </a:p>
          <a:p>
            <a:r>
              <a:rPr lang="fr-CH" sz="1900" i="1" dirty="0" err="1"/>
              <a:t>Uncertainty</a:t>
            </a:r>
            <a:r>
              <a:rPr lang="fr-CH" sz="1900" i="1" dirty="0"/>
              <a:t>: </a:t>
            </a:r>
            <a:r>
              <a:rPr lang="fr-CH" sz="1900" i="1" dirty="0" err="1"/>
              <a:t>available</a:t>
            </a:r>
            <a:r>
              <a:rPr lang="fr-CH" sz="1900" i="1" dirty="0"/>
              <a:t> </a:t>
            </a:r>
            <a:r>
              <a:rPr lang="fr-CH" sz="1900" i="1" dirty="0" err="1"/>
              <a:t>knowledge</a:t>
            </a:r>
            <a:r>
              <a:rPr lang="fr-CH" sz="1900" i="1" dirty="0"/>
              <a:t> not </a:t>
            </a:r>
            <a:r>
              <a:rPr lang="fr-CH" sz="1900" i="1" dirty="0" err="1"/>
              <a:t>precise</a:t>
            </a:r>
            <a:r>
              <a:rPr lang="fr-CH" sz="1900" i="1" dirty="0"/>
              <a:t> </a:t>
            </a:r>
            <a:r>
              <a:rPr lang="fr-CH" sz="1900" i="1" dirty="0" err="1"/>
              <a:t>enough</a:t>
            </a:r>
            <a:endParaRPr lang="fr-CH" sz="1900" dirty="0"/>
          </a:p>
          <a:p>
            <a:r>
              <a:rPr lang="fr-CH" sz="1900" i="1" dirty="0" err="1"/>
              <a:t>Decision</a:t>
            </a:r>
            <a:r>
              <a:rPr lang="fr-CH" sz="1900" i="1" dirty="0"/>
              <a:t> in public </a:t>
            </a:r>
            <a:r>
              <a:rPr lang="fr-CH" sz="1900" i="1" dirty="0" err="1"/>
              <a:t>health</a:t>
            </a:r>
            <a:r>
              <a:rPr lang="fr-CH" sz="1900" i="1" dirty="0"/>
              <a:t>: </a:t>
            </a:r>
            <a:r>
              <a:rPr lang="fr-CH" sz="1900" i="1" dirty="0" err="1" smtClean="0"/>
              <a:t>developing</a:t>
            </a:r>
            <a:r>
              <a:rPr lang="fr-CH" sz="1900" i="1" dirty="0" smtClean="0"/>
              <a:t> a </a:t>
            </a:r>
            <a:r>
              <a:rPr lang="fr-CH" sz="1900" i="1" dirty="0" err="1" smtClean="0"/>
              <a:t>strategy</a:t>
            </a:r>
            <a:r>
              <a:rPr lang="fr-CH" sz="1900" i="1" dirty="0" smtClean="0"/>
              <a:t> </a:t>
            </a:r>
            <a:r>
              <a:rPr lang="fr-CH" sz="1900" i="1" dirty="0" err="1"/>
              <a:t>aiming</a:t>
            </a:r>
            <a:r>
              <a:rPr lang="fr-CH" sz="1900" i="1" dirty="0"/>
              <a:t> </a:t>
            </a:r>
            <a:r>
              <a:rPr lang="fr-CH" sz="1900" i="1" dirty="0" err="1"/>
              <a:t>elimination</a:t>
            </a:r>
            <a:r>
              <a:rPr lang="fr-CH" sz="1900" i="1" dirty="0"/>
              <a:t> or </a:t>
            </a:r>
            <a:r>
              <a:rPr lang="fr-CH" sz="1900" i="1" dirty="0" err="1"/>
              <a:t>reduction</a:t>
            </a:r>
            <a:r>
              <a:rPr lang="fr-CH" sz="1900" i="1" dirty="0"/>
              <a:t> of a public </a:t>
            </a:r>
            <a:r>
              <a:rPr lang="fr-CH" sz="1900" i="1" dirty="0" err="1"/>
              <a:t>health</a:t>
            </a:r>
            <a:r>
              <a:rPr lang="fr-CH" sz="1900" i="1" dirty="0"/>
              <a:t> </a:t>
            </a:r>
            <a:r>
              <a:rPr lang="fr-CH" sz="1900" i="1" dirty="0" err="1" smtClean="0"/>
              <a:t>threat</a:t>
            </a:r>
            <a:endParaRPr lang="fr-CH" sz="19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FBF1983D-389F-4869-9F78-2F3D641B86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3889153-F42E-47BB-AD1A-A041EB0E5CAE}" type="slidenum">
              <a:rPr lang="fr-CH" altLang="fr-FR" smtClean="0"/>
              <a:pPr/>
              <a:t>4</a:t>
            </a:fld>
            <a:endParaRPr lang="fr-CH" altLang="fr-FR"/>
          </a:p>
        </p:txBody>
      </p:sp>
    </p:spTree>
    <p:extLst>
      <p:ext uri="{BB962C8B-B14F-4D97-AF65-F5344CB8AC3E}">
        <p14:creationId xmlns:p14="http://schemas.microsoft.com/office/powerpoint/2010/main" val="707601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100" dirty="0" err="1"/>
              <a:t>Trinquart</a:t>
            </a:r>
            <a:r>
              <a:rPr lang="en-US" sz="2100" dirty="0"/>
              <a:t> et al. Why do we think we know what we know? A </a:t>
            </a:r>
            <a:r>
              <a:rPr lang="en-US" sz="2100" dirty="0" err="1"/>
              <a:t>metaknowledge</a:t>
            </a:r>
            <a:r>
              <a:rPr lang="en-US" sz="2100" dirty="0"/>
              <a:t> analysis of the salt controversy </a:t>
            </a:r>
            <a:r>
              <a:rPr lang="fr-CH" sz="1350" dirty="0"/>
              <a:t>Int J </a:t>
            </a:r>
            <a:r>
              <a:rPr lang="fr-CH" sz="1350" dirty="0" err="1"/>
              <a:t>Epidemiol</a:t>
            </a:r>
            <a:r>
              <a:rPr lang="fr-CH" sz="1350" dirty="0"/>
              <a:t> (2016) </a:t>
            </a:r>
            <a:r>
              <a:rPr lang="fr-CH" sz="1350" dirty="0" err="1"/>
              <a:t>doi</a:t>
            </a:r>
            <a:r>
              <a:rPr lang="fr-CH" sz="1350" dirty="0"/>
              <a:t>: 0.1093/</a:t>
            </a:r>
            <a:r>
              <a:rPr lang="fr-CH" sz="1350" dirty="0" err="1"/>
              <a:t>ije</a:t>
            </a:r>
            <a:r>
              <a:rPr lang="fr-CH" sz="1350" dirty="0"/>
              <a:t>/dyv184</a:t>
            </a:r>
            <a:endParaRPr lang="fr-CH" sz="1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1275606"/>
            <a:ext cx="6172200" cy="3207804"/>
          </a:xfrm>
        </p:spPr>
        <p:txBody>
          <a:bodyPr>
            <a:noAutofit/>
          </a:bodyPr>
          <a:lstStyle/>
          <a:p>
            <a:r>
              <a:rPr lang="en-US" sz="1600" b="1" dirty="0"/>
              <a:t>269 reports published 1978-2014</a:t>
            </a:r>
          </a:p>
          <a:p>
            <a:pPr lvl="1"/>
            <a:r>
              <a:rPr lang="en-US" sz="1400" b="1" dirty="0"/>
              <a:t>25% primary studies, 5% systematic reviews, 4% guidelines, 66% comments, letters, reviews</a:t>
            </a:r>
          </a:p>
          <a:p>
            <a:r>
              <a:rPr lang="en-US" sz="1600" b="1" dirty="0"/>
              <a:t>54% were supportive of the hypothesis, 33% contradictory, 13% inconclusive</a:t>
            </a:r>
          </a:p>
          <a:p>
            <a:r>
              <a:rPr lang="en-US" sz="1600" b="1" dirty="0"/>
              <a:t>Reports were 1.51 [1.38-1.65] times more likely to cite reports that drew a similar conclusion</a:t>
            </a:r>
          </a:p>
          <a:p>
            <a:r>
              <a:rPr lang="en-US" sz="1600" b="1" dirty="0"/>
              <a:t>Conclusions</a:t>
            </a:r>
          </a:p>
          <a:p>
            <a:pPr lvl="1"/>
            <a:r>
              <a:rPr lang="en-US" sz="1400" b="1" dirty="0"/>
              <a:t>Strong polarization of scientific reports on the link between sodium intake and health outcomes</a:t>
            </a:r>
          </a:p>
          <a:p>
            <a:pPr lvl="1"/>
            <a:r>
              <a:rPr lang="en-US" sz="1400" b="1" dirty="0"/>
              <a:t>Uncertainty in systematic reviews about what should count as evidence. </a:t>
            </a:r>
          </a:p>
          <a:p>
            <a:endParaRPr lang="fr-CH" sz="1600" b="1" dirty="0"/>
          </a:p>
        </p:txBody>
      </p:sp>
    </p:spTree>
    <p:extLst>
      <p:ext uri="{BB962C8B-B14F-4D97-AF65-F5344CB8AC3E}">
        <p14:creationId xmlns:p14="http://schemas.microsoft.com/office/powerpoint/2010/main" val="1343936031"/>
      </p:ext>
    </p:extLst>
  </p:cSld>
  <p:clrMapOvr>
    <a:masterClrMapping/>
  </p:clrMapOvr>
</p:sld>
</file>

<file path=ppt/theme/theme1.xml><?xml version="1.0" encoding="utf-8"?>
<a:theme xmlns:a="http://schemas.openxmlformats.org/drawingml/2006/main" name="PRES_BIO2_MOD_v1">
  <a:themeElements>
    <a:clrScheme name="Rouge IUMSP bas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388DB"/>
      </a:accent1>
      <a:accent2>
        <a:srgbClr val="990000"/>
      </a:accent2>
      <a:accent3>
        <a:srgbClr val="004C16"/>
      </a:accent3>
      <a:accent4>
        <a:srgbClr val="A452B4"/>
      </a:accent4>
      <a:accent5>
        <a:srgbClr val="00902D"/>
      </a:accent5>
      <a:accent6>
        <a:srgbClr val="F7F758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Rouge IUMSP bas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388DB"/>
      </a:accent1>
      <a:accent2>
        <a:srgbClr val="990000"/>
      </a:accent2>
      <a:accent3>
        <a:srgbClr val="004C16"/>
      </a:accent3>
      <a:accent4>
        <a:srgbClr val="A452B4"/>
      </a:accent4>
      <a:accent5>
        <a:srgbClr val="00902D"/>
      </a:accent5>
      <a:accent6>
        <a:srgbClr val="F7F75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Microsoft Office PowerPoint</Application>
  <PresentationFormat>Personnalisé</PresentationFormat>
  <Paragraphs>37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PRES_BIO2_MOD_v1</vt:lpstr>
      <vt:lpstr>Comments on : Parental attitudes and beliefs about vaccines: Unexpected eﬀects of a vaccination campaign against hepatitis B.</vt:lpstr>
      <vt:lpstr>Présentation PowerPoint</vt:lpstr>
      <vt:lpstr>Présentation PowerPoint</vt:lpstr>
      <vt:lpstr>Large areas of uncertainty</vt:lpstr>
      <vt:lpstr>Trinquart et al. Why do we think we know what we know? A metaknowledge analysis of the salt controversy Int J Epidemiol (2016) doi: 0.1093/ije/dyv184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challenges: from demography to public health</dc:title>
  <dc:creator>Ims Uddsp</dc:creator>
  <cp:lastModifiedBy>vverdy</cp:lastModifiedBy>
  <cp:revision>111</cp:revision>
  <dcterms:modified xsi:type="dcterms:W3CDTF">2019-05-29T06:43:53Z</dcterms:modified>
</cp:coreProperties>
</file>